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Lst>
  <p:notesMasterIdLst>
    <p:notesMasterId r:id="rId23"/>
  </p:notesMasterIdLst>
  <p:sldIdLst>
    <p:sldId id="321" r:id="rId2"/>
    <p:sldId id="256" r:id="rId3"/>
    <p:sldId id="332" r:id="rId4"/>
    <p:sldId id="260" r:id="rId5"/>
    <p:sldId id="259" r:id="rId6"/>
    <p:sldId id="324" r:id="rId7"/>
    <p:sldId id="333" r:id="rId8"/>
    <p:sldId id="316"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Lst>
  <p:sldSz cx="9144000" cy="5143500" type="screen16x9"/>
  <p:notesSz cx="6858000" cy="9144000"/>
  <p:embeddedFontLst>
    <p:embeddedFont>
      <p:font typeface="Verdana" panose="020B060403050404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Wingdings 3" panose="05040102010807070707" pitchFamily="18" charset="2"/>
      <p:regular r:id="rId32"/>
    </p:embeddedFont>
    <p:embeddedFont>
      <p:font typeface="Barlow SemiBold" panose="020B0604020202020204" charset="0"/>
      <p:regular r:id="rId33"/>
      <p:bold r:id="rId34"/>
      <p:italic r:id="rId35"/>
      <p:boldItalic r:id="rId36"/>
    </p:embeddedFont>
    <p:embeddedFont>
      <p:font typeface="Lucida Sans Unicode" panose="020B0602030504020204" pitchFamily="34" charset="0"/>
      <p:regular r:id="rId37"/>
    </p:embeddedFont>
    <p:embeddedFont>
      <p:font typeface="Wingdings 2" panose="05020102010507070707" pitchFamily="18" charset="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7" d="100"/>
          <a:sy n="87" d="100"/>
        </p:scale>
        <p:origin x="52" y="3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1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54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28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9BEB3CC-76AF-49FF-94C4-3A594C49201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sp>
        <p:nvSpPr>
          <p:cNvPr id="253" name="Google Shape;253;p4"/>
          <p:cNvSpPr txBox="1">
            <a:spLocks noGrp="1"/>
          </p:cNvSpPr>
          <p:nvPr>
            <p:ph type="body" idx="1"/>
          </p:nvPr>
        </p:nvSpPr>
        <p:spPr>
          <a:xfrm>
            <a:off x="1699000" y="660475"/>
            <a:ext cx="5045400" cy="3829200"/>
          </a:xfrm>
          <a:prstGeom prst="rect">
            <a:avLst/>
          </a:prstGeom>
        </p:spPr>
        <p:txBody>
          <a:bodyPr spcFirstLastPara="1" wrap="square" lIns="0" tIns="0" rIns="0" bIns="0" anchor="t" anchorCtr="0">
            <a:noAutofit/>
          </a:bodyPr>
          <a:lstStyle>
            <a:lvl1pPr marL="457200" lvl="0" indent="-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marL="914400" lvl="1" indent="-4572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marL="1371600" lvl="2"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marL="1828800" lvl="3"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marL="2286000" lvl="4"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marL="2743200" lvl="5"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marL="3200400" lvl="6"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marL="3657600" lvl="7"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marL="4114800" lvl="8"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a:endParaRPr/>
          </a:p>
        </p:txBody>
      </p:sp>
      <p:sp>
        <p:nvSpPr>
          <p:cNvPr id="255" name="Google Shape;255;p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17/7/2022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17/7/2022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17/7/2022</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17/7/2022</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61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020201"/>
            <a:ext cx="8901112" cy="399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7"/>
          <p:cNvSpPr>
            <a:spLocks noChangeArrowheads="1" noChangeShapeType="1" noTextEdit="1"/>
          </p:cNvSpPr>
          <p:nvPr/>
        </p:nvSpPr>
        <p:spPr bwMode="auto">
          <a:xfrm>
            <a:off x="250399" y="203981"/>
            <a:ext cx="8581293" cy="816219"/>
          </a:xfrm>
          <a:prstGeom prst="rect">
            <a:avLst/>
          </a:prstGeom>
        </p:spPr>
        <p:txBody>
          <a:bodyPr wrap="none" fromWordArt="1">
            <a:prstTxWarp prst="textPlain">
              <a:avLst>
                <a:gd name="adj" fmla="val 50000"/>
              </a:avLst>
            </a:prstTxWarp>
          </a:bodyPr>
          <a:lstStyle/>
          <a:p>
            <a:r>
              <a:rPr lang="vi-VN"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Chào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các</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em</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Học</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sinh</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thân</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yêu</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a:t>
            </a:r>
            <a:endParaRPr lang="en-US"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endParaRPr>
          </a:p>
        </p:txBody>
      </p:sp>
      <p:sp>
        <p:nvSpPr>
          <p:cNvPr id="2052" name="Rectangle 20"/>
          <p:cNvSpPr txBox="1">
            <a:spLocks noChangeArrowheads="1"/>
          </p:cNvSpPr>
          <p:nvPr/>
        </p:nvSpPr>
        <p:spPr bwMode="auto">
          <a:xfrm>
            <a:off x="426244" y="2641721"/>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4000" b="1" dirty="0">
                <a:solidFill>
                  <a:srgbClr val="FFFF00"/>
                </a:solidFill>
                <a:latin typeface="Times New Roman" pitchFamily="18" charset="0"/>
                <a:cs typeface="Times New Roman" pitchFamily="18" charset="0"/>
              </a:rPr>
              <a:t>MÔN </a:t>
            </a:r>
            <a:r>
              <a:rPr lang="en-US" sz="4000" b="1" dirty="0" smtClean="0">
                <a:solidFill>
                  <a:srgbClr val="FFFF00"/>
                </a:solidFill>
                <a:latin typeface="Times New Roman" pitchFamily="18" charset="0"/>
                <a:cs typeface="Times New Roman" pitchFamily="18" charset="0"/>
              </a:rPr>
              <a:t>KHOA HỌC TỰ NHIÊN 7</a:t>
            </a:r>
          </a:p>
          <a:p>
            <a:pPr algn="ctr" eaLnBrk="1" hangingPunct="1">
              <a:spcBef>
                <a:spcPct val="20000"/>
              </a:spcBef>
            </a:pPr>
            <a:r>
              <a:rPr lang="en-US" sz="4000" b="1" dirty="0" smtClean="0">
                <a:solidFill>
                  <a:srgbClr val="FFFF00"/>
                </a:solidFill>
                <a:latin typeface="Times New Roman" pitchFamily="18" charset="0"/>
                <a:cs typeface="Times New Roman" pitchFamily="18" charset="0"/>
              </a:rPr>
              <a:t>CÁNH DIỀU</a:t>
            </a:r>
            <a:endParaRPr lang="en-US"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4130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2148" y="1815133"/>
            <a:ext cx="4697260" cy="2862322"/>
          </a:xfrm>
          <a:prstGeom prst="rect">
            <a:avLst/>
          </a:prstGeom>
        </p:spPr>
        <p:txBody>
          <a:bodyPr wrap="square">
            <a:spAutoFit/>
          </a:bodyPr>
          <a:lstStyle/>
          <a:p>
            <a:pPr algn="just"/>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NV4</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do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cấu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phù</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Việc</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thoát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ý </a:t>
            </a:r>
            <a:r>
              <a:rPr lang="en-GB" sz="2000" dirty="0" err="1">
                <a:latin typeface="Times New Roman" panose="02020603050405020304" pitchFamily="18" charset="0"/>
                <a:cs typeface="Times New Roman" panose="02020603050405020304" pitchFamily="18" charset="0"/>
              </a:rPr>
              <a:t>nghĩa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như</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thế</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nào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đối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cây</a:t>
            </a:r>
            <a:r>
              <a:rPr lang="en-GB"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1" name="Picture 10"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204564" y="1815133"/>
            <a:ext cx="3720230" cy="2675448"/>
          </a:xfrm>
          <a:prstGeom prst="rect">
            <a:avLst/>
          </a:prstGeom>
          <a:noFill/>
          <a:ln>
            <a:noFill/>
          </a:ln>
        </p:spPr>
      </p:pic>
    </p:spTree>
    <p:extLst>
      <p:ext uri="{BB962C8B-B14F-4D97-AF65-F5344CB8AC3E}">
        <p14:creationId xmlns:p14="http://schemas.microsoft.com/office/powerpoint/2010/main" val="40205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63255" y="1908320"/>
            <a:ext cx="5035463"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63255" y="2874887"/>
            <a:ext cx="5085567" cy="707886"/>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hoà</a:t>
            </a:r>
            <a:r>
              <a:rPr lang="en-GB" sz="2000" dirty="0">
                <a:latin typeface="Times New Roman" panose="02020603050405020304" pitchFamily="18" charset="0"/>
                <a:ea typeface="Calibri" panose="020F0502020204030204" pitchFamily="34" charset="0"/>
                <a:cs typeface="Times New Roman" panose="02020603050405020304" pitchFamily="18" charset="0"/>
              </a:rPr>
              <a:t> tan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vỏ</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20240" y="3781914"/>
            <a:ext cx="4978478"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bề</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mặt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biểu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bì</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584757" y="1374498"/>
            <a:ext cx="3348506" cy="3000777"/>
          </a:xfrm>
          <a:prstGeom prst="rect">
            <a:avLst/>
          </a:prstGeom>
          <a:noFill/>
          <a:ln>
            <a:noFill/>
          </a:ln>
        </p:spPr>
      </p:pic>
    </p:spTree>
    <p:extLst>
      <p:ext uri="{BB962C8B-B14F-4D97-AF65-F5344CB8AC3E}">
        <p14:creationId xmlns:p14="http://schemas.microsoft.com/office/powerpoint/2010/main" val="38184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0" name="Rectangle 9"/>
          <p:cNvSpPr/>
          <p:nvPr/>
        </p:nvSpPr>
        <p:spPr>
          <a:xfrm>
            <a:off x="0" y="923137"/>
            <a:ext cx="5463355"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2</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các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4570" y="1455598"/>
            <a:ext cx="4928992" cy="707886"/>
          </a:xfrm>
          <a:prstGeom prst="rect">
            <a:avLst/>
          </a:prstGeom>
        </p:spPr>
        <p:txBody>
          <a:bodyPr wrap="square">
            <a:spAutoFit/>
          </a:bodyPr>
          <a:lstStyle/>
          <a:p>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nhờ</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5173249" y="1675687"/>
            <a:ext cx="3833754" cy="2976951"/>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698538434"/>
              </p:ext>
            </p:extLst>
          </p:nvPr>
        </p:nvGraphicFramePr>
        <p:xfrm>
          <a:off x="591856" y="2225849"/>
          <a:ext cx="4672207" cy="2293410"/>
        </p:xfrm>
        <a:graphic>
          <a:graphicData uri="http://schemas.openxmlformats.org/drawingml/2006/table">
            <a:tbl>
              <a:tblPr firstRow="1" firstCol="1" bandRow="1">
                <a:tableStyleId>{E960CA2F-AD4F-43A7-B7A6-27E5CA5AA7E8}</a:tableStyleId>
              </a:tblPr>
              <a:tblGrid>
                <a:gridCol w="1894579">
                  <a:extLst>
                    <a:ext uri="{9D8B030D-6E8A-4147-A177-3AD203B41FA5}">
                      <a16:colId xmlns:a16="http://schemas.microsoft.com/office/drawing/2014/main" val="1834517099"/>
                    </a:ext>
                  </a:extLst>
                </a:gridCol>
                <a:gridCol w="2777628">
                  <a:extLst>
                    <a:ext uri="{9D8B030D-6E8A-4147-A177-3AD203B41FA5}">
                      <a16:colId xmlns:a16="http://schemas.microsoft.com/office/drawing/2014/main" val="1579275764"/>
                    </a:ext>
                  </a:extLst>
                </a:gridCol>
              </a:tblGrid>
              <a:tr h="341987">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gỗ</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rây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90910"/>
                  </a:ext>
                </a:extLst>
              </a:tr>
              <a:tr h="1891010">
                <a:tc>
                  <a:txBody>
                    <a:bodyPr/>
                    <a:lstStyle/>
                    <a:p>
                      <a:pPr algn="just">
                        <a:lnSpc>
                          <a:spcPct val="150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164427"/>
                  </a:ext>
                </a:extLst>
              </a:tr>
            </a:tbl>
          </a:graphicData>
        </a:graphic>
      </p:graphicFrame>
      <p:sp>
        <p:nvSpPr>
          <p:cNvPr id="13" name="Rectangle 12"/>
          <p:cNvSpPr/>
          <p:nvPr/>
        </p:nvSpPr>
        <p:spPr>
          <a:xfrm>
            <a:off x="654486" y="2809369"/>
            <a:ext cx="1934632" cy="1323439"/>
          </a:xfrm>
          <a:prstGeom prst="rect">
            <a:avLst/>
          </a:prstGeom>
        </p:spPr>
        <p:txBody>
          <a:bodyPr wrap="square">
            <a:spAutoFit/>
          </a:bodyPr>
          <a:lstStyle/>
          <a:p>
            <a:r>
              <a:rPr lang="en-GB" sz="2000" dirty="0" err="1">
                <a:latin typeface="Times New Roman" panose="02020603050405020304" pitchFamily="18" charset="0"/>
                <a:ea typeface="Calibri" panose="020F0502020204030204" pitchFamily="34" charset="0"/>
              </a:rPr>
              <a:t>Vận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chuyển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nước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và</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chất</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khoáng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từ</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rễ</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lên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dòng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lên</a:t>
            </a:r>
            <a:r>
              <a:rPr lang="en-GB" sz="2000" dirty="0">
                <a:latin typeface="Times New Roman" panose="02020603050405020304" pitchFamily="18" charset="0"/>
                <a:ea typeface="Calibri" panose="020F0502020204030204" pitchFamily="34" charset="0"/>
              </a:rPr>
              <a:t>) </a:t>
            </a:r>
            <a:endParaRPr lang="en-US" sz="2000" dirty="0"/>
          </a:p>
        </p:txBody>
      </p:sp>
      <p:sp>
        <p:nvSpPr>
          <p:cNvPr id="14" name="Rectangle 13"/>
          <p:cNvSpPr/>
          <p:nvPr/>
        </p:nvSpPr>
        <p:spPr>
          <a:xfrm>
            <a:off x="2534027" y="2656498"/>
            <a:ext cx="2639222" cy="1938992"/>
          </a:xfrm>
          <a:prstGeom prst="rect">
            <a:avLst/>
          </a:prstGeom>
        </p:spPr>
        <p:txBody>
          <a:bodyPr wrap="square">
            <a:spAutoFit/>
          </a:bodyPr>
          <a:lstStyle/>
          <a:p>
            <a:pPr algn="just"/>
            <a:r>
              <a:rPr lang="en-GB" sz="2000" dirty="0" err="1">
                <a:latin typeface="Times New Roman" panose="02020603050405020304" pitchFamily="18" charset="0"/>
                <a:ea typeface="Calibri" panose="020F0502020204030204" pitchFamily="34" charset="0"/>
              </a:rPr>
              <a:t>Vận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chuyển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chủ</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yếu</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các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chất</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hữu</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được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tổng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hợp</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từ</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tới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quan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dự</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trữ</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hoặc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quan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cần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dùng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dòng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xuống</a:t>
            </a:r>
            <a:r>
              <a:rPr lang="en-GB" sz="2000" dirty="0">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1581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5" name="Rectangle 14"/>
          <p:cNvSpPr/>
          <p:nvPr/>
        </p:nvSpPr>
        <p:spPr>
          <a:xfrm>
            <a:off x="0" y="923137"/>
            <a:ext cx="2980303"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3</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728" y="1469936"/>
            <a:ext cx="4216174" cy="70788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728" y="2282974"/>
            <a:ext cx="4965250"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no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lỗ</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ế</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063933" y="3633829"/>
            <a:ext cx="6009233" cy="1323439"/>
          </a:xfrm>
          <a:prstGeom prst="rect">
            <a:avLst/>
          </a:prstGeom>
        </p:spPr>
        <p:txBody>
          <a:bodyPr wrap="square">
            <a:spAutoFit/>
          </a:bodyPr>
          <a:lstStyle/>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gỗ</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CO</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vào</a:t>
            </a:r>
            <a:endParaRPr lang="en-US" sz="2000" dirty="0">
              <a:latin typeface="Times New Roman" panose="02020603050405020304" pitchFamily="18" charset="0"/>
              <a:cs typeface="Times New Roman" panose="02020603050405020304" pitchFamily="18" charset="0"/>
            </a:endParaRPr>
          </a:p>
        </p:txBody>
      </p:sp>
      <p:pic>
        <p:nvPicPr>
          <p:cNvPr id="18" name="Picture 17"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379930" y="624282"/>
            <a:ext cx="3638810" cy="2950735"/>
          </a:xfrm>
          <a:prstGeom prst="rect">
            <a:avLst/>
          </a:prstGeom>
          <a:noFill/>
          <a:ln>
            <a:noFill/>
          </a:ln>
        </p:spPr>
      </p:pic>
    </p:spTree>
    <p:extLst>
      <p:ext uri="{BB962C8B-B14F-4D97-AF65-F5344CB8AC3E}">
        <p14:creationId xmlns:p14="http://schemas.microsoft.com/office/powerpoint/2010/main" val="42051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6968" y="948240"/>
            <a:ext cx="4146281"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1999" y="955389"/>
            <a:ext cx="4497210"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chứng</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minh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4354499" y="1270913"/>
            <a:ext cx="21645" cy="37765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49" y="1721422"/>
            <a:ext cx="4221273" cy="1477328"/>
          </a:xfrm>
          <a:prstGeom prst="rect">
            <a:avLst/>
          </a:prstGeom>
        </p:spPr>
        <p:txBody>
          <a:bodyPr wrap="square">
            <a:spAutoFit/>
          </a:bodyPr>
          <a:lstStyle/>
          <a:p>
            <a:pPr algn="just"/>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endParaRPr lang="en-GB"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smtClean="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uống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sạch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lọ</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xanh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mêtylen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fucshin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kiềm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sting)),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5322" y="1681884"/>
            <a:ext cx="4741282" cy="1477328"/>
          </a:xfrm>
          <a:prstGeom prst="rect">
            <a:avLst/>
          </a:prstGeom>
        </p:spPr>
        <p:txBody>
          <a:bodyPr wrap="square">
            <a:spAutoFit/>
          </a:bodyPr>
          <a:lstStyle/>
          <a:p>
            <a:pPr algn="just"/>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to, </a:t>
            </a:r>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1800" dirty="0">
                <a:latin typeface="Times New Roman" panose="02020603050405020304" pitchFamily="18" charset="0"/>
                <a:ea typeface="Calibri" panose="020F0502020204030204" pitchFamily="34" charset="0"/>
                <a:cs typeface="Times New Roman" panose="02020603050405020304" pitchFamily="18" charset="0"/>
              </a:rPr>
              <a:t> tam </a:t>
            </a:r>
            <a:r>
              <a:rPr lang="en-GB" sz="18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dầu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ăn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kéo</a:t>
            </a:r>
            <a:r>
              <a:rPr lang="en-GB" sz="1800" dirty="0">
                <a:latin typeface="Times New Roman" panose="02020603050405020304" pitchFamily="18" charset="0"/>
                <a:ea typeface="Calibri" panose="020F0502020204030204" pitchFamily="34" charset="0"/>
                <a:cs typeface="Times New Roman" panose="02020603050405020304" pitchFamily="18" charset="0"/>
              </a:rPr>
              <a:t>,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kích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 GV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thăng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quả</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4694"/>
            <a:ext cx="2231146" cy="198428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08" y="3355453"/>
            <a:ext cx="2194391" cy="17907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776" y="3263802"/>
            <a:ext cx="1965847" cy="18796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604" y="3263802"/>
            <a:ext cx="2190521" cy="1880210"/>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37171346"/>
              </p:ext>
            </p:extLst>
          </p:nvPr>
        </p:nvGraphicFramePr>
        <p:xfrm>
          <a:off x="4246325" y="1309332"/>
          <a:ext cx="2824619" cy="3416029"/>
        </p:xfrm>
        <a:graphic>
          <a:graphicData uri="http://schemas.openxmlformats.org/drawingml/2006/table">
            <a:tbl>
              <a:tblPr firstRow="1" firstCol="1" bandRow="1"/>
              <a:tblGrid>
                <a:gridCol w="2824619">
                  <a:extLst>
                    <a:ext uri="{9D8B030D-6E8A-4147-A177-3AD203B41FA5}">
                      <a16:colId xmlns:a16="http://schemas.microsoft.com/office/drawing/2014/main" val="389618926"/>
                    </a:ext>
                  </a:extLst>
                </a:gridCol>
              </a:tblGrid>
              <a:tr h="3416029">
                <a:tc>
                  <a:txBody>
                    <a:bodyPr/>
                    <a:lstStyle/>
                    <a:p>
                      <a:pPr algn="ctr">
                        <a:lnSpc>
                          <a:spcPct val="150000"/>
                        </a:lnSpc>
                        <a:spcAft>
                          <a:spcPts val="0"/>
                        </a:spcAft>
                      </a:pP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TÊN THÍ 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04027"/>
                  </a:ext>
                </a:extLst>
              </a:tr>
            </a:tbl>
          </a:graphicData>
        </a:graphic>
      </p:graphicFrame>
      <p:sp>
        <p:nvSpPr>
          <p:cNvPr id="11" name="Cloud 10"/>
          <p:cNvSpPr/>
          <p:nvPr/>
        </p:nvSpPr>
        <p:spPr>
          <a:xfrm>
            <a:off x="388307" y="1190335"/>
            <a:ext cx="3125244" cy="2442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Các</a:t>
            </a:r>
            <a:r>
              <a:rPr lang="en-US" dirty="0" smtClean="0"/>
              <a:t> </a:t>
            </a:r>
            <a:r>
              <a:rPr lang="en-US" dirty="0" err="1" smtClean="0"/>
              <a:t>nhóm</a:t>
            </a:r>
            <a:r>
              <a:rPr lang="en-US" dirty="0" smtClean="0"/>
              <a:t> </a:t>
            </a:r>
            <a:r>
              <a:rPr lang="en-US" dirty="0" err="1" smtClean="0"/>
              <a:t>về</a:t>
            </a:r>
            <a:r>
              <a:rPr lang="en-US" dirty="0" smtClean="0"/>
              <a:t> </a:t>
            </a:r>
            <a:r>
              <a:rPr lang="en-US" dirty="0" err="1" smtClean="0"/>
              <a:t>nhà</a:t>
            </a:r>
            <a:r>
              <a:rPr lang="en-US" dirty="0" smtClean="0"/>
              <a:t> </a:t>
            </a:r>
            <a:r>
              <a:rPr lang="en-US" dirty="0" err="1" smtClean="0"/>
              <a:t>làm</a:t>
            </a:r>
            <a:r>
              <a:rPr lang="en-US" dirty="0" smtClean="0"/>
              <a:t> </a:t>
            </a:r>
            <a:r>
              <a:rPr lang="en-US" dirty="0" err="1" smtClean="0"/>
              <a:t>thí</a:t>
            </a:r>
            <a:r>
              <a:rPr lang="en-US" dirty="0" smtClean="0"/>
              <a:t> </a:t>
            </a:r>
            <a:r>
              <a:rPr lang="en-US" dirty="0" err="1" smtClean="0"/>
              <a:t>nghiệm</a:t>
            </a:r>
            <a:r>
              <a:rPr lang="en-US" dirty="0" smtClean="0"/>
              <a:t> </a:t>
            </a:r>
            <a:r>
              <a:rPr lang="en-US" dirty="0" err="1" smtClean="0"/>
              <a:t>theo</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đưa</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lên</a:t>
            </a:r>
            <a:r>
              <a:rPr lang="en-US" dirty="0" smtClean="0"/>
              <a:t> </a:t>
            </a:r>
            <a:r>
              <a:rPr lang="en-US" dirty="0" err="1" smtClean="0"/>
              <a:t>lớp</a:t>
            </a:r>
            <a:r>
              <a:rPr lang="en-US" dirty="0" smtClean="0"/>
              <a:t> </a:t>
            </a:r>
            <a:r>
              <a:rPr lang="en-US" dirty="0" err="1" smtClean="0"/>
              <a:t>báo</a:t>
            </a:r>
            <a:r>
              <a:rPr lang="en-US" dirty="0" smtClean="0"/>
              <a:t> </a:t>
            </a:r>
            <a:r>
              <a:rPr lang="en-US" dirty="0" err="1" smtClean="0"/>
              <a:t>cáo</a:t>
            </a:r>
            <a:r>
              <a:rPr lang="en-US" dirty="0" smtClean="0"/>
              <a:t> </a:t>
            </a:r>
            <a:r>
              <a:rPr lang="en-US" dirty="0" err="1" smtClean="0"/>
              <a:t>và</a:t>
            </a:r>
            <a:r>
              <a:rPr lang="en-US" dirty="0" smtClean="0"/>
              <a:t> </a:t>
            </a:r>
            <a:r>
              <a:rPr lang="en-US" dirty="0" err="1" smtClean="0"/>
              <a:t>làm</a:t>
            </a:r>
            <a:r>
              <a:rPr lang="en-US" dirty="0" smtClean="0"/>
              <a:t> </a:t>
            </a:r>
            <a:r>
              <a:rPr lang="en-US" dirty="0" err="1" smtClean="0"/>
              <a:t>bản</a:t>
            </a:r>
            <a:r>
              <a:rPr lang="en-US" dirty="0" smtClean="0"/>
              <a:t> </a:t>
            </a:r>
            <a:r>
              <a:rPr lang="en-US" dirty="0" err="1" smtClean="0"/>
              <a:t>báo</a:t>
            </a:r>
            <a:r>
              <a:rPr lang="en-US" dirty="0" smtClean="0"/>
              <a:t> </a:t>
            </a:r>
            <a:r>
              <a:rPr lang="en-US" dirty="0" err="1" smtClean="0"/>
              <a:t>cáo</a:t>
            </a:r>
            <a:r>
              <a:rPr lang="en-US" dirty="0" smtClean="0"/>
              <a:t> </a:t>
            </a:r>
            <a:r>
              <a:rPr lang="en-US" dirty="0" err="1" smtClean="0"/>
              <a:t>theo</a:t>
            </a:r>
            <a:r>
              <a:rPr lang="en-US" dirty="0" smtClean="0"/>
              <a:t> </a:t>
            </a:r>
            <a:r>
              <a:rPr lang="en-US" dirty="0" err="1" smtClean="0"/>
              <a:t>mẫu</a:t>
            </a:r>
            <a:endParaRPr lang="en-US" dirty="0"/>
          </a:p>
        </p:txBody>
      </p:sp>
    </p:spTree>
    <p:extLst>
      <p:ext uri="{BB962C8B-B14F-4D97-AF65-F5344CB8AC3E}">
        <p14:creationId xmlns:p14="http://schemas.microsoft.com/office/powerpoint/2010/main" val="18738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165970" y="415498"/>
            <a:ext cx="8812060" cy="504625"/>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50187" y="1266377"/>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7687" y="1697240"/>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304113" y="1584566"/>
            <a:ext cx="2604694"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Ánh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67117" y="2974042"/>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2" name="Group 41"/>
          <p:cNvGrpSpPr/>
          <p:nvPr/>
        </p:nvGrpSpPr>
        <p:grpSpPr>
          <a:xfrm rot="21164505">
            <a:off x="3579009" y="4360912"/>
            <a:ext cx="369802" cy="647785"/>
            <a:chOff x="2057400" y="2332412"/>
            <a:chExt cx="324766" cy="568896"/>
          </a:xfrm>
          <a:solidFill>
            <a:srgbClr val="FFC000"/>
          </a:solidFill>
        </p:grpSpPr>
        <p:sp>
          <p:nvSpPr>
            <p:cNvPr id="43" name="Oval 42"/>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4" name="Oval 43"/>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5" name="Oval 4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6" name="Rectangle 31"/>
          <p:cNvSpPr>
            <a:spLocks noChangeArrowheads="1"/>
          </p:cNvSpPr>
          <p:nvPr/>
        </p:nvSpPr>
        <p:spPr bwMode="auto">
          <a:xfrm>
            <a:off x="415253" y="3514009"/>
            <a:ext cx="2493555" cy="707886"/>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Độ</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ẩm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không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khí</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ẩm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67023" y="1621776"/>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8" name="Group 47"/>
          <p:cNvGrpSpPr/>
          <p:nvPr/>
        </p:nvGrpSpPr>
        <p:grpSpPr>
          <a:xfrm rot="20620448">
            <a:off x="8816153" y="2173290"/>
            <a:ext cx="369802" cy="647785"/>
            <a:chOff x="2057400" y="2332412"/>
            <a:chExt cx="324766" cy="568896"/>
          </a:xfrm>
          <a:solidFill>
            <a:schemeClr val="accent3"/>
          </a:solidFill>
        </p:grpSpPr>
        <p:sp>
          <p:nvSpPr>
            <p:cNvPr id="49" name="Oval 4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0" name="Oval 49"/>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1" name="Oval 50"/>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2" name="Rectangle 31"/>
          <p:cNvSpPr>
            <a:spLocks noChangeArrowheads="1"/>
          </p:cNvSpPr>
          <p:nvPr/>
        </p:nvSpPr>
        <p:spPr bwMode="auto">
          <a:xfrm>
            <a:off x="5442926" y="2012636"/>
            <a:ext cx="3091381"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Nhiệt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905089" y="3347613"/>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4" name="Group 53"/>
          <p:cNvGrpSpPr/>
          <p:nvPr/>
        </p:nvGrpSpPr>
        <p:grpSpPr>
          <a:xfrm rot="20620448">
            <a:off x="8648369" y="4218704"/>
            <a:ext cx="369802" cy="545807"/>
            <a:chOff x="2057400" y="2332412"/>
            <a:chExt cx="324766" cy="568896"/>
          </a:xfrm>
          <a:solidFill>
            <a:schemeClr val="accent2">
              <a:lumMod val="60000"/>
              <a:lumOff val="40000"/>
            </a:schemeClr>
          </a:solidFill>
        </p:grpSpPr>
        <p:sp>
          <p:nvSpPr>
            <p:cNvPr id="55" name="Oval 5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6" name="Oval 5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7" name="Oval 5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8" name="Rectangle 31"/>
          <p:cNvSpPr>
            <a:spLocks noChangeArrowheads="1"/>
          </p:cNvSpPr>
          <p:nvPr/>
        </p:nvSpPr>
        <p:spPr bwMode="auto">
          <a:xfrm>
            <a:off x="5867023" y="4031164"/>
            <a:ext cx="2467372"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thoáng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58" y="1307167"/>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10"/>
                                        <p:tgtEl>
                                          <p:spTgt spid="5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10"/>
                                        <p:tgtEl>
                                          <p:spTgt spid="47"/>
                                        </p:tgtEl>
                                      </p:cBhvr>
                                    </p:animEffect>
                                  </p:childTnLst>
                                </p:cTn>
                              </p:par>
                              <p:par>
                                <p:cTn id="34" presetID="22" presetClass="entr" presetSubtype="4"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1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1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1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106470" y="415498"/>
            <a:ext cx="8730641" cy="553998"/>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tiễn</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54" y="1271553"/>
            <a:ext cx="4884629" cy="3509897"/>
          </a:xfrm>
          <a:prstGeom prst="rect">
            <a:avLst/>
          </a:prstGeom>
        </p:spPr>
      </p:pic>
      <p:sp>
        <p:nvSpPr>
          <p:cNvPr id="6" name="Rectangle 5"/>
          <p:cNvSpPr/>
          <p:nvPr/>
        </p:nvSpPr>
        <p:spPr>
          <a:xfrm>
            <a:off x="244257" y="1303575"/>
            <a:ext cx="3613760" cy="3477875"/>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Thế</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tốt</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25.10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388307" y="1155269"/>
            <a:ext cx="8711852" cy="3831818"/>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Lá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Quả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2</a:t>
            </a:r>
            <a:r>
              <a:rPr lang="nl-NL" sz="1800" dirty="0">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C</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3:</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D. Rễ 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001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410227" y="1155269"/>
            <a:ext cx="832354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4:</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Rễ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cây	</a:t>
            </a:r>
            <a:r>
              <a:rPr lang="nl-NL" sz="1800"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Quả		D. Lá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5:</a:t>
            </a:r>
            <a:r>
              <a:rPr lang="nl-NL" sz="1800" dirty="0">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khoáng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trời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dirty="0">
                <a:latin typeface="Times New Roman" panose="02020603050405020304" pitchFamily="18" charset="0"/>
                <a:ea typeface="Calibri" panose="020F0502020204030204" pitchFamily="34" charset="0"/>
                <a:cs typeface="Times New Roman" panose="02020603050405020304" pitchFamily="18" charset="0"/>
              </a:rPr>
              <a:t> CO</a:t>
            </a:r>
            <a:r>
              <a:rPr lang="en-US" sz="1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D.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héo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245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18979" y="1361113"/>
            <a:ext cx="7879596" cy="1883128"/>
          </a:xfrm>
          <a:prstGeom prst="rect">
            <a:avLst/>
          </a:prstGeom>
        </p:spPr>
        <p:txBody>
          <a:bodyPr spcFirstLastPara="1" wrap="square" lIns="0" tIns="0" rIns="0" bIns="0" anchor="ctr" anchorCtr="0">
            <a:noAutofit/>
          </a:bodyPr>
          <a:lstStyle/>
          <a:p>
            <a:pPr marL="0" lvl="0" indent="0" algn="ctr" rtl="0">
              <a:lnSpc>
                <a:spcPts val="4000"/>
              </a:lnSpc>
              <a:spcBef>
                <a:spcPts val="400"/>
              </a:spcBef>
              <a:spcAft>
                <a:spcPts val="400"/>
              </a:spcAft>
              <a:buNone/>
            </a:pPr>
            <a:r>
              <a:rPr lang="en" sz="2800" b="1" dirty="0" smtClean="0">
                <a:latin typeface="Times New Roman" pitchFamily="18" charset="0"/>
                <a:cs typeface="Times New Roman" pitchFamily="18" charset="0"/>
              </a:rPr>
              <a:t>CHỦ ĐỀ 8: TRAO ĐỔI CHẤT VÀ CHUYỂN HOÁ NĂNG LƯỢNG Ở SINH VẬT</a:t>
            </a:r>
            <a:br>
              <a:rPr lang="en" sz="2800" b="1" dirty="0" smtClean="0">
                <a:latin typeface="Times New Roman" pitchFamily="18" charset="0"/>
                <a:cs typeface="Times New Roman" pitchFamily="18" charset="0"/>
              </a:rPr>
            </a:br>
            <a:r>
              <a:rPr lang="en" sz="2800" b="1" dirty="0" smtClean="0">
                <a:latin typeface="Times New Roman" pitchFamily="18" charset="0"/>
                <a:cs typeface="Times New Roman" pitchFamily="18" charset="0"/>
              </a:rPr>
              <a:t>Bài 25. TRAO ĐỔI NƯỚC VÀ CÁC CHẤT DINH DƯỠNG Ở THỰC VẬT</a:t>
            </a:r>
            <a:endParaRPr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wipe(down)">
                                      <p:cBhvr>
                                        <p:cTn id="7" dur="1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626300" y="1155269"/>
            <a:ext cx="767845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1</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a:latin typeface="Times New Roman" panose="02020603050405020304" pitchFamily="18" charset="0"/>
                <a:ea typeface="Calibri" panose="020F0502020204030204" pitchFamily="34" charset="0"/>
                <a:cs typeface="Times New Roman" panose="02020603050405020304" pitchFamily="18" charset="0"/>
              </a:rPr>
              <a:t>Bạn 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2:</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	Bạn An mua hoa lay ơn màu trắng về cắm. Bạn nảy ra ý tưởng cắm hoa vào dung dịch xanh mêtylen (màu xanh) để nhuộm hoa thành màu xanh. Em hãy giải thích tại sao khi làm như vậy thì hoa lại có màu xanh?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75365" y="1303072"/>
            <a:ext cx="8555276" cy="2169825"/>
          </a:xfrm>
          <a:prstGeom prst="rect">
            <a:avLst/>
          </a:prstGeom>
        </p:spPr>
        <p:txBody>
          <a:bodyPr wrap="square">
            <a:spAutoFit/>
          </a:bodyPr>
          <a:lstStyle/>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3:</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nl-NL" sz="1800" dirty="0">
                <a:latin typeface="Times New Roman" panose="02020603050405020304" pitchFamily="18" charset="0"/>
                <a:ea typeface="Calibri" panose="020F0502020204030204" pitchFamily="34" charset="0"/>
                <a:cs typeface="Times New Roman" panose="02020603050405020304" pitchFamily="18" charset="0"/>
              </a:rPr>
              <a:t>sao về mùa hè ngồi dưới các tán cây lớn lại mát hơn ngồi dưới mái che bằng tôn?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nl-NL" sz="1800" dirty="0">
                <a:latin typeface="Times New Roman" panose="02020603050405020304" pitchFamily="18" charset="0"/>
                <a:ea typeface="Calibri" panose="020F0502020204030204" pitchFamily="34" charset="0"/>
                <a:cs typeface="Times New Roman" panose="02020603050405020304" pitchFamily="18" charset="0"/>
              </a:rPr>
              <a:t>sao khi dịch chuyển các cây cảnh lớn đến trồng nơi khác người ta lại cắt bỏ bớt các cành lá</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39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1" y="837275"/>
            <a:ext cx="9006213"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Dựa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đồ</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đơn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giản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mô</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tả</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con </a:t>
            </a:r>
            <a:r>
              <a:rPr lang="en-US" sz="1800" dirty="0" err="1">
                <a:latin typeface="Times New Roman" panose="02020603050405020304" pitchFamily="18" charset="0"/>
                <a:ea typeface="Arial" panose="020B0604020202020204" pitchFamily="34" charset="0"/>
                <a:cs typeface="Arial" panose="020B0604020202020204" pitchFamily="34" charset="0"/>
              </a:rPr>
              <a:t>đường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hấp</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thụ</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của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môi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trường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ngoài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miền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lông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hút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rễ</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1592608"/>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Dựa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đồ</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hình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phân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biệt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sự</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mạch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gỗ</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rễ</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dòng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xuống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quan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mạch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dòng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xuống</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 y="2279870"/>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Nêu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vai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trò</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đóng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mở</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khí</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khổng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quá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trình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1922" y="2986505"/>
            <a:ext cx="9006213"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Nêu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một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yếu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hưởng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trao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đổi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dinh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dưỡng</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thực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vật</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1922" y="3490911"/>
            <a:ext cx="8549013"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Tiến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hành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thí</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nghiệm</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chứng</a:t>
            </a:r>
            <a:r>
              <a:rPr lang="en-US" sz="1800" dirty="0">
                <a:latin typeface="Times New Roman" panose="02020603050405020304" pitchFamily="18" charset="0"/>
                <a:ea typeface="Arial" panose="020B0604020202020204" pitchFamily="34" charset="0"/>
                <a:cs typeface="Arial" panose="020B0604020202020204" pitchFamily="34" charset="0"/>
              </a:rPr>
              <a:t> minh </a:t>
            </a:r>
            <a:r>
              <a:rPr lang="en-US" sz="1800" dirty="0" err="1">
                <a:latin typeface="Times New Roman" panose="02020603050405020304" pitchFamily="18" charset="0"/>
                <a:ea typeface="Arial" panose="020B0604020202020204" pitchFamily="34" charset="0"/>
                <a:cs typeface="Arial" panose="020B0604020202020204" pitchFamily="34" charset="0"/>
              </a:rPr>
              <a:t>thân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1922" y="3967436"/>
            <a:ext cx="8242126"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Nhận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biết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yếu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hưởng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hút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smtClean="0">
                <a:latin typeface="Times New Roman" panose="02020603050405020304" pitchFamily="18" charset="0"/>
                <a:ea typeface="Arial" panose="020B0604020202020204" pitchFamily="34" charset="0"/>
                <a:cs typeface="Arial" panose="020B0604020202020204" pitchFamily="34" charset="0"/>
              </a:rPr>
              <a:t>rễ</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 y="4535570"/>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dụng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hiểu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biết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về</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trao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đổi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của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trồng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trọt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chăm</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sóc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trồng</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3182112" y="308073"/>
            <a:ext cx="3460090" cy="400110"/>
          </a:xfrm>
          <a:prstGeom prst="rect">
            <a:avLst/>
          </a:prstGeom>
          <a:noFill/>
        </p:spPr>
        <p:txBody>
          <a:bodyPr wrap="square" rtlCol="0">
            <a:spAutoFit/>
          </a:bodyPr>
          <a:lstStyle/>
          <a:p>
            <a:pPr algn="ct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endPar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5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25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1391748" y="493466"/>
            <a:ext cx="6481267" cy="45405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600" b="1" dirty="0" smtClean="0">
                <a:latin typeface="Times New Roman" pitchFamily="18" charset="0"/>
                <a:cs typeface="Times New Roman" pitchFamily="18" charset="0"/>
              </a:rPr>
              <a:t>NỘI DUNG BÀI HỌC</a:t>
            </a:r>
            <a:endParaRPr sz="2600" b="1" dirty="0">
              <a:latin typeface="Times New Roman" pitchFamily="18" charset="0"/>
              <a:cs typeface="Times New Roman" pitchFamily="18" charset="0"/>
            </a:endParaRPr>
          </a:p>
        </p:txBody>
      </p:sp>
      <p:sp>
        <p:nvSpPr>
          <p:cNvPr id="545" name="Google Shape;545;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itchFamily="18" charset="0"/>
                <a:cs typeface="Times New Roman" pitchFamily="18" charset="0"/>
              </a:rPr>
              <a:t>4</a:t>
            </a:fld>
            <a:endParaRPr>
              <a:latin typeface="Times New Roman" pitchFamily="18" charset="0"/>
              <a:cs typeface="Times New Roman" pitchFamily="18" charset="0"/>
            </a:endParaRPr>
          </a:p>
        </p:txBody>
      </p:sp>
      <p:sp>
        <p:nvSpPr>
          <p:cNvPr id="4" name="Freeform 3"/>
          <p:cNvSpPr/>
          <p:nvPr/>
        </p:nvSpPr>
        <p:spPr>
          <a:xfrm>
            <a:off x="526187" y="1402918"/>
            <a:ext cx="2844934" cy="1351483"/>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 name="Group 11"/>
          <p:cNvGrpSpPr>
            <a:grpSpLocks/>
          </p:cNvGrpSpPr>
          <p:nvPr/>
        </p:nvGrpSpPr>
        <p:grpSpPr bwMode="auto">
          <a:xfrm>
            <a:off x="3383687" y="2106700"/>
            <a:ext cx="369888" cy="647700"/>
            <a:chOff x="2057400" y="2332412"/>
            <a:chExt cx="324766" cy="568896"/>
          </a:xfrm>
          <a:solidFill>
            <a:schemeClr val="accent2"/>
          </a:solidFill>
        </p:grpSpPr>
        <p:sp>
          <p:nvSpPr>
            <p:cNvPr id="6" name="Oval 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 name="Oval 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 name="Oval 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Rectangle 31"/>
          <p:cNvSpPr>
            <a:spLocks noChangeArrowheads="1"/>
          </p:cNvSpPr>
          <p:nvPr/>
        </p:nvSpPr>
        <p:spPr bwMode="auto">
          <a:xfrm>
            <a:off x="680113" y="1840138"/>
            <a:ext cx="2604694" cy="707886"/>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các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chất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dinh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dưỡng</a:t>
            </a:r>
            <a:endParaRPr lang="en-US" sz="2000" b="1" dirty="0">
              <a:solidFill>
                <a:schemeClr val="bg1"/>
              </a:solidFill>
              <a:latin typeface="Times New Roman" pitchFamily="18" charset="0"/>
              <a:cs typeface="Times New Roman" pitchFamily="18" charset="0"/>
            </a:endParaRPr>
          </a:p>
        </p:txBody>
      </p:sp>
      <p:sp>
        <p:nvSpPr>
          <p:cNvPr id="10" name="Freeform 9"/>
          <p:cNvSpPr/>
          <p:nvPr/>
        </p:nvSpPr>
        <p:spPr>
          <a:xfrm>
            <a:off x="463463" y="3050088"/>
            <a:ext cx="3280588" cy="159362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1" name="Group 10"/>
          <p:cNvGrpSpPr/>
          <p:nvPr/>
        </p:nvGrpSpPr>
        <p:grpSpPr>
          <a:xfrm rot="21164505">
            <a:off x="3955010" y="4474951"/>
            <a:ext cx="369802" cy="647785"/>
            <a:chOff x="2057400" y="2332412"/>
            <a:chExt cx="324766" cy="568896"/>
          </a:xfrm>
          <a:solidFill>
            <a:srgbClr val="FFC000"/>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15" name="Rectangle 31"/>
          <p:cNvSpPr>
            <a:spLocks noChangeArrowheads="1"/>
          </p:cNvSpPr>
          <p:nvPr/>
        </p:nvSpPr>
        <p:spPr bwMode="auto">
          <a:xfrm>
            <a:off x="791254" y="3320272"/>
            <a:ext cx="2493555" cy="1323439"/>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Một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số</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yếu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tố</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ảnh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hưởng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đến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dinh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dưỡng</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thực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vật</a:t>
            </a:r>
            <a:endParaRPr lang="en-US" sz="2000" b="1" dirty="0">
              <a:solidFill>
                <a:schemeClr val="bg1"/>
              </a:solidFill>
              <a:latin typeface="Times New Roman" pitchFamily="18" charset="0"/>
              <a:cs typeface="Times New Roman" pitchFamily="18" charset="0"/>
            </a:endParaRPr>
          </a:p>
        </p:txBody>
      </p:sp>
      <p:sp>
        <p:nvSpPr>
          <p:cNvPr id="16" name="Freeform 15"/>
          <p:cNvSpPr/>
          <p:nvPr/>
        </p:nvSpPr>
        <p:spPr>
          <a:xfrm>
            <a:off x="3926798" y="1313029"/>
            <a:ext cx="3634033" cy="1554416"/>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7" name="Group 16"/>
          <p:cNvGrpSpPr/>
          <p:nvPr/>
        </p:nvGrpSpPr>
        <p:grpSpPr>
          <a:xfrm rot="20620448">
            <a:off x="7601130" y="2219942"/>
            <a:ext cx="369802" cy="647785"/>
            <a:chOff x="2057400" y="2332412"/>
            <a:chExt cx="324766" cy="568896"/>
          </a:xfrm>
          <a:solidFill>
            <a:schemeClr val="accent3"/>
          </a:solidFill>
        </p:grpSpPr>
        <p:sp>
          <p:nvSpPr>
            <p:cNvPr id="18" name="Oval 17"/>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9" name="Oval 18"/>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0" name="Oval 19"/>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1" name="Rectangle 31"/>
          <p:cNvSpPr>
            <a:spLocks noChangeArrowheads="1"/>
          </p:cNvSpPr>
          <p:nvPr/>
        </p:nvSpPr>
        <p:spPr bwMode="auto">
          <a:xfrm>
            <a:off x="4227903" y="1751512"/>
            <a:ext cx="3091381" cy="1015663"/>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Thí</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nghiệm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vận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chuyển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thân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cây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thoát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hơi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lá</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cây</a:t>
            </a:r>
            <a:endParaRPr lang="en-US" sz="2000" b="1" dirty="0">
              <a:solidFill>
                <a:schemeClr val="bg1"/>
              </a:solidFill>
              <a:latin typeface="Times New Roman" pitchFamily="18" charset="0"/>
              <a:cs typeface="Times New Roman" pitchFamily="18" charset="0"/>
            </a:endParaRPr>
          </a:p>
        </p:txBody>
      </p:sp>
      <p:sp>
        <p:nvSpPr>
          <p:cNvPr id="22" name="Freeform 21"/>
          <p:cNvSpPr/>
          <p:nvPr/>
        </p:nvSpPr>
        <p:spPr>
          <a:xfrm>
            <a:off x="4985494" y="3228536"/>
            <a:ext cx="2937544" cy="1823228"/>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23" name="Group 22"/>
          <p:cNvGrpSpPr/>
          <p:nvPr/>
        </p:nvGrpSpPr>
        <p:grpSpPr>
          <a:xfrm rot="20620448">
            <a:off x="8110987" y="4208473"/>
            <a:ext cx="369802" cy="647785"/>
            <a:chOff x="2057400" y="2332412"/>
            <a:chExt cx="324766" cy="568896"/>
          </a:xfrm>
          <a:solidFill>
            <a:schemeClr val="accent2">
              <a:lumMod val="60000"/>
              <a:lumOff val="40000"/>
            </a:schemeClr>
          </a:solid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7" name="Rectangle 31"/>
          <p:cNvSpPr>
            <a:spLocks noChangeArrowheads="1"/>
          </p:cNvSpPr>
          <p:nvPr/>
        </p:nvSpPr>
        <p:spPr bwMode="auto">
          <a:xfrm>
            <a:off x="5343974" y="3659191"/>
            <a:ext cx="2467372" cy="1323439"/>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Vận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dụng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hiểu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biết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chất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chuyển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hoá</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năng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lượng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thực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tiễn</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barn(inVertical)">
                                      <p:cBhvr>
                                        <p:cTn id="7" dur="1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1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4" grpId="0" animBg="1"/>
      <p:bldP spid="9" grpId="0"/>
      <p:bldP spid="10" grpId="0" animBg="1"/>
      <p:bldP spid="15" grpId="0"/>
      <p:bldP spid="16" grpId="0" animBg="1"/>
      <p:bldP spid="21" grpId="0"/>
      <p:bldP spid="22"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8" name="Google Shape;538;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dk1"/>
                </a:solidFill>
                <a:latin typeface="Times New Roman" pitchFamily="18" charset="0"/>
                <a:cs typeface="Times New Roman" pitchFamily="18" charset="0"/>
              </a:rPr>
              <a:t>5</a:t>
            </a:fld>
            <a:endParaRPr>
              <a:solidFill>
                <a:schemeClr val="dk1"/>
              </a:solidFill>
              <a:latin typeface="Times New Roman" pitchFamily="18" charset="0"/>
              <a:cs typeface="Times New Roman" pitchFamily="18" charset="0"/>
            </a:endParaRPr>
          </a:p>
        </p:txBody>
      </p:sp>
      <p:sp>
        <p:nvSpPr>
          <p:cNvPr id="536" name="Google Shape;536;p16"/>
          <p:cNvSpPr txBox="1">
            <a:spLocks noGrp="1"/>
          </p:cNvSpPr>
          <p:nvPr>
            <p:ph type="ctrTitle" idx="4294967295"/>
          </p:nvPr>
        </p:nvSpPr>
        <p:spPr>
          <a:xfrm>
            <a:off x="3148818" y="0"/>
            <a:ext cx="3048000" cy="5254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b="1" dirty="0" smtClean="0">
                <a:solidFill>
                  <a:schemeClr val="accent1"/>
                </a:solidFill>
                <a:latin typeface="Times New Roman" pitchFamily="18" charset="0"/>
                <a:cs typeface="Times New Roman" pitchFamily="18" charset="0"/>
              </a:rPr>
              <a:t>Ai </a:t>
            </a:r>
            <a:r>
              <a:rPr lang="en" sz="2700" b="1" dirty="0" smtClean="0">
                <a:solidFill>
                  <a:schemeClr val="accent1"/>
                </a:solidFill>
                <a:latin typeface="Times New Roman" pitchFamily="18" charset="0"/>
                <a:cs typeface="Times New Roman" pitchFamily="18" charset="0"/>
              </a:rPr>
              <a:t>biết nhiều hơn</a:t>
            </a:r>
            <a:r>
              <a:rPr lang="en" sz="2700" b="1" dirty="0" smtClean="0">
                <a:solidFill>
                  <a:schemeClr val="accent1"/>
                </a:solidFill>
                <a:latin typeface="Times New Roman" pitchFamily="18" charset="0"/>
                <a:cs typeface="Times New Roman" pitchFamily="18" charset="0"/>
              </a:rPr>
              <a:t>?</a:t>
            </a:r>
            <a:endParaRPr sz="2700" b="1" dirty="0">
              <a:solidFill>
                <a:schemeClr val="accent1"/>
              </a:solidFill>
              <a:latin typeface="Times New Roman" pitchFamily="18" charset="0"/>
              <a:cs typeface="Times New Roman" pitchFamily="18" charset="0"/>
            </a:endParaRPr>
          </a:p>
        </p:txBody>
      </p:sp>
      <p:sp>
        <p:nvSpPr>
          <p:cNvPr id="4" name="Rectangle 3"/>
          <p:cNvSpPr/>
          <p:nvPr/>
        </p:nvSpPr>
        <p:spPr>
          <a:xfrm>
            <a:off x="611715" y="525462"/>
            <a:ext cx="7920570" cy="380938"/>
          </a:xfrm>
          <a:prstGeom prst="rect">
            <a:avLst/>
          </a:prstGeom>
        </p:spPr>
        <p:txBody>
          <a:bodyPr wrap="square">
            <a:spAutoFit/>
          </a:bodyPr>
          <a:lstStyle/>
          <a:p>
            <a:pPr algn="just">
              <a:lnSpc>
                <a:spcPct val="150000"/>
              </a:lnSpc>
            </a:pPr>
            <a:r>
              <a:rPr lang="nl-NL"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Quan sát hình ảnh sau và nhận xét về tác dụng của nước và dinh dưỡng đối với cây trồng?</a:t>
            </a:r>
            <a:endParaRPr lang="en-US" sz="11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Users\Admin\Desktop\image(4016).png"/>
          <p:cNvPicPr/>
          <p:nvPr/>
        </p:nvPicPr>
        <p:blipFill>
          <a:blip r:embed="rId3">
            <a:extLst>
              <a:ext uri="{28A0092B-C50C-407E-A947-70E740481C1C}">
                <a14:useLocalDpi xmlns:a14="http://schemas.microsoft.com/office/drawing/2010/main" val="0"/>
              </a:ext>
            </a:extLst>
          </a:blip>
          <a:srcRect/>
          <a:stretch>
            <a:fillRect/>
          </a:stretch>
        </p:blipFill>
        <p:spPr bwMode="auto">
          <a:xfrm>
            <a:off x="519094" y="1202499"/>
            <a:ext cx="2256155" cy="2113575"/>
          </a:xfrm>
          <a:prstGeom prst="rect">
            <a:avLst/>
          </a:prstGeom>
          <a:noFill/>
          <a:ln>
            <a:noFill/>
          </a:ln>
        </p:spPr>
      </p:pic>
      <p:pic>
        <p:nvPicPr>
          <p:cNvPr id="8" name="Picture 7" descr="C:\Users\Admin\Desktop\images.jfif"/>
          <p:cNvPicPr/>
          <p:nvPr/>
        </p:nvPicPr>
        <p:blipFill>
          <a:blip r:embed="rId4">
            <a:extLst>
              <a:ext uri="{28A0092B-C50C-407E-A947-70E740481C1C}">
                <a14:useLocalDpi xmlns:a14="http://schemas.microsoft.com/office/drawing/2010/main" val="0"/>
              </a:ext>
            </a:extLst>
          </a:blip>
          <a:srcRect/>
          <a:stretch>
            <a:fillRect/>
          </a:stretch>
        </p:blipFill>
        <p:spPr bwMode="auto">
          <a:xfrm>
            <a:off x="2991973" y="1263754"/>
            <a:ext cx="2187539" cy="2044700"/>
          </a:xfrm>
          <a:prstGeom prst="rect">
            <a:avLst/>
          </a:prstGeom>
          <a:noFill/>
          <a:ln>
            <a:noFill/>
          </a:ln>
        </p:spPr>
      </p:pic>
      <p:pic>
        <p:nvPicPr>
          <p:cNvPr id="9" name="Picture 8" descr="C:\Users\Admin\Desktop\tải xuống.jfif"/>
          <p:cNvPicPr/>
          <p:nvPr/>
        </p:nvPicPr>
        <p:blipFill>
          <a:blip r:embed="rId5">
            <a:extLst>
              <a:ext uri="{28A0092B-C50C-407E-A947-70E740481C1C}">
                <a14:useLocalDpi xmlns:a14="http://schemas.microsoft.com/office/drawing/2010/main" val="0"/>
              </a:ext>
            </a:extLst>
          </a:blip>
          <a:srcRect/>
          <a:stretch>
            <a:fillRect/>
          </a:stretch>
        </p:blipFill>
        <p:spPr bwMode="auto">
          <a:xfrm>
            <a:off x="5463883" y="1263754"/>
            <a:ext cx="2377410" cy="2052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barn(inVertical)">
                                      <p:cBhvr>
                                        <p:cTn id="7" dur="1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3" name="Picture 2"/>
          <p:cNvPicPr>
            <a:picLocks noChangeAspect="1"/>
          </p:cNvPicPr>
          <p:nvPr/>
        </p:nvPicPr>
        <p:blipFill>
          <a:blip r:embed="rId2"/>
          <a:stretch>
            <a:fillRect/>
          </a:stretch>
        </p:blipFill>
        <p:spPr>
          <a:xfrm>
            <a:off x="325677" y="638828"/>
            <a:ext cx="8336071" cy="4033381"/>
          </a:xfrm>
          <a:prstGeom prst="rect">
            <a:avLst/>
          </a:prstGeom>
        </p:spPr>
      </p:pic>
    </p:spTree>
    <p:extLst>
      <p:ext uri="{BB962C8B-B14F-4D97-AF65-F5344CB8AC3E}">
        <p14:creationId xmlns:p14="http://schemas.microsoft.com/office/powerpoint/2010/main" val="1647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Rectangle 2"/>
          <p:cNvSpPr/>
          <p:nvPr/>
        </p:nvSpPr>
        <p:spPr>
          <a:xfrm>
            <a:off x="3031297" y="1211623"/>
            <a:ext cx="5292247" cy="461665"/>
          </a:xfrm>
          <a:prstGeom prst="rect">
            <a:avLst/>
          </a:prstGeom>
        </p:spPr>
        <p:txBody>
          <a:bodyPr wrap="square">
            <a:spAutoFit/>
          </a:bodyPr>
          <a:lstStyle/>
          <a:p>
            <a:pPr algn="just"/>
            <a:r>
              <a:rPr lang="nl-NL" sz="2400"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7" y="1044661"/>
            <a:ext cx="2498942" cy="344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2204581" y="419622"/>
            <a:ext cx="6832948" cy="43277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Nước và dinh dưỡng khoáng rất cần thiết đối với cây trồng, nếu thiếu nước và dinh dưỡng khoáng dẫn tới cây trồng sẽ còi cọc, chậm lớn, có thể bị héo và chết. Vậy nước và dinh dưỡng được cây hấp thụ như thế nào? Lưu thông trong cây ra sao? </a:t>
            </a:r>
          </a:p>
        </p:txBody>
      </p:sp>
    </p:spTree>
    <p:extLst>
      <p:ext uri="{BB962C8B-B14F-4D97-AF65-F5344CB8AC3E}">
        <p14:creationId xmlns:p14="http://schemas.microsoft.com/office/powerpoint/2010/main" val="33780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91891" y="1619089"/>
            <a:ext cx="4969129" cy="1323439"/>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NV1</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Nghiên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cứu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GB" sz="2000" dirty="0">
                <a:latin typeface="Times New Roman" panose="02020603050405020304" pitchFamily="18" charset="0"/>
                <a:ea typeface="Calibri" panose="020F0502020204030204" pitchFamily="34" charset="0"/>
                <a:cs typeface="Times New Roman" panose="02020603050405020304" pitchFamily="18" charset="0"/>
              </a:rPr>
              <a:t> dung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mục</a:t>
            </a:r>
            <a:r>
              <a:rPr lang="en-GB" sz="2000" dirty="0">
                <a:latin typeface="Times New Roman" panose="02020603050405020304" pitchFamily="18" charset="0"/>
                <a:ea typeface="Calibri" panose="020F0502020204030204" pitchFamily="34" charset="0"/>
                <a:cs typeface="Times New Roman" panose="02020603050405020304" pitchFamily="18" charset="0"/>
              </a:rPr>
              <a:t> I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25.2, 25.3, 25.4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trao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gồm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giai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đoạn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78449" y="3016700"/>
            <a:ext cx="5288633" cy="1631216"/>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NV2</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25.2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nêu</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a:latin typeface="Times New Roman" panose="02020603050405020304" pitchFamily="18" charset="0"/>
                <a:ea typeface="Calibri" panose="020F0502020204030204" pitchFamily="34" charset="0"/>
                <a:cs typeface="Times New Roman" panose="02020603050405020304" pitchFamily="18" charset="0"/>
              </a:rPr>
              <a:t>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Sự</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hấp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thụ</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và</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khoáng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của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thuỷ</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sinh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dưới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gì</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trên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cạn</a:t>
            </a:r>
            <a:r>
              <a:rPr lang="en-GB"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3" name="Picture 12"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647387" y="1268569"/>
            <a:ext cx="3348506" cy="3000777"/>
          </a:xfrm>
          <a:prstGeom prst="rect">
            <a:avLst/>
          </a:prstGeom>
          <a:noFill/>
          <a:ln>
            <a:noFill/>
          </a:ln>
        </p:spPr>
      </p:pic>
    </p:spTree>
    <p:extLst>
      <p:ext uri="{BB962C8B-B14F-4D97-AF65-F5344CB8AC3E}">
        <p14:creationId xmlns:p14="http://schemas.microsoft.com/office/powerpoint/2010/main" val="2966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30526" y="1770379"/>
            <a:ext cx="3906623" cy="2246769"/>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NV3</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25.3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4863891" y="2004189"/>
            <a:ext cx="4061168" cy="2715917"/>
          </a:xfrm>
          <a:prstGeom prst="rect">
            <a:avLst/>
          </a:prstGeom>
          <a:noFill/>
          <a:ln>
            <a:noFill/>
          </a:ln>
        </p:spPr>
      </p:pic>
    </p:spTree>
    <p:extLst>
      <p:ext uri="{BB962C8B-B14F-4D97-AF65-F5344CB8AC3E}">
        <p14:creationId xmlns:p14="http://schemas.microsoft.com/office/powerpoint/2010/main" val="26872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1249</TotalTime>
  <Words>1526</Words>
  <Application>Microsoft Office PowerPoint</Application>
  <PresentationFormat>On-screen Show (16:9)</PresentationFormat>
  <Paragraphs>150</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Verdana</vt:lpstr>
      <vt:lpstr>Times New Roman</vt:lpstr>
      <vt:lpstr>Calibri</vt:lpstr>
      <vt:lpstr>Wingdings 3</vt:lpstr>
      <vt:lpstr>Arial</vt:lpstr>
      <vt:lpstr>Barlow SemiBold</vt:lpstr>
      <vt:lpstr>Lucida Sans Unicode</vt:lpstr>
      <vt:lpstr>Wingdings 2</vt:lpstr>
      <vt:lpstr>Concourse</vt:lpstr>
      <vt:lpstr>PowerPoint Presentation</vt:lpstr>
      <vt:lpstr>CHỦ ĐỀ 8: TRAO ĐỔI CHẤT VÀ CHUYỂN HOÁ NĂNG LƯỢNG Ở SINH VẬT Bài 25. TRAO ĐỔI NƯỚC VÀ CÁC CHẤT DINH DƯỠNG Ở THỰC VẬT</vt:lpstr>
      <vt:lpstr>PowerPoint Presentation</vt:lpstr>
      <vt:lpstr>PowerPoint Presentation</vt:lpstr>
      <vt:lpstr>Ai biết nhiều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110</cp:revision>
  <dcterms:modified xsi:type="dcterms:W3CDTF">2022-07-17T16:46:10Z</dcterms:modified>
</cp:coreProperties>
</file>